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ADFAF-1674-D63D-EE55-448D36B49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884784"/>
            <a:ext cx="9332653" cy="2533368"/>
          </a:xfrm>
        </p:spPr>
        <p:txBody>
          <a:bodyPr/>
          <a:lstStyle/>
          <a:p>
            <a:r>
              <a:rPr lang="pt-BR" sz="4000" b="1" dirty="0"/>
              <a:t>Eco*Nível: Sistema Inteligente de Alerta e Orientação Ambiental para Vazamentos de Óleo</a:t>
            </a:r>
            <a:br>
              <a:rPr lang="pt-BR" sz="4000" dirty="0"/>
            </a:br>
            <a:r>
              <a:rPr lang="pt-BR" sz="2800" dirty="0"/>
              <a:t>Global </a:t>
            </a:r>
            <a:r>
              <a:rPr lang="pt-BR" sz="2800" dirty="0" err="1"/>
              <a:t>Solutions</a:t>
            </a:r>
            <a:r>
              <a:rPr lang="pt-BR" sz="2800" dirty="0"/>
              <a:t> | FIAP 2025.1 – Inteligência Artificial</a:t>
            </a:r>
            <a:endParaRPr lang="pt-BR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0A753D-2579-7686-C85B-BF10A47B4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418152"/>
            <a:ext cx="8825658" cy="86142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Desenvolvido por: </a:t>
            </a:r>
            <a:br>
              <a:rPr lang="pt-BR" dirty="0"/>
            </a:br>
            <a:r>
              <a:rPr lang="pt-BR" dirty="0"/>
              <a:t>João: rm565999 - </a:t>
            </a:r>
            <a:r>
              <a:rPr lang="pt-BR" dirty="0" err="1"/>
              <a:t>vinicius</a:t>
            </a:r>
            <a:r>
              <a:rPr lang="pt-BR" dirty="0"/>
              <a:t>: rm566269 - Andrew: rm563646 – </a:t>
            </a:r>
            <a:br>
              <a:rPr lang="pt-BR" dirty="0"/>
            </a:br>
            <a:r>
              <a:rPr lang="pt-BR" dirty="0"/>
              <a:t>Tayna: rm562491 - Carlos: rm566487</a:t>
            </a:r>
          </a:p>
        </p:txBody>
      </p:sp>
    </p:spTree>
    <p:extLst>
      <p:ext uri="{BB962C8B-B14F-4D97-AF65-F5344CB8AC3E}">
        <p14:creationId xmlns:p14="http://schemas.microsoft.com/office/powerpoint/2010/main" val="3819756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4CB38F-F75C-2805-1C02-14469D77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2" y="3695107"/>
            <a:ext cx="6941975" cy="2416446"/>
          </a:xfrm>
        </p:spPr>
        <p:txBody>
          <a:bodyPr>
            <a:normAutofit/>
          </a:bodyPr>
          <a:lstStyle/>
          <a:p>
            <a:pPr algn="r"/>
            <a:r>
              <a:rPr lang="pt-BR" dirty="0"/>
              <a:t>JUSTIFICATIVA </a:t>
            </a:r>
            <a:br>
              <a:rPr lang="pt-BR" dirty="0"/>
            </a:br>
            <a:r>
              <a:rPr lang="pt-BR" dirty="0"/>
              <a:t>Vazamentos de óleo causam sérios danos ambientais, e muitas comunidades não têm ferramentas para identificar esses riscos.</a:t>
            </a:r>
            <a:br>
              <a:rPr lang="pt-BR" dirty="0"/>
            </a:br>
            <a:r>
              <a:rPr lang="pt-BR" dirty="0"/>
              <a:t>O Eco*Nível propõe uma resposta prática, unindo tecnologia e educação para gerar impacto social.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1EBFBB59-779A-E41C-FD5D-CABD790D474E}"/>
              </a:ext>
            </a:extLst>
          </p:cNvPr>
          <p:cNvSpPr txBox="1">
            <a:spLocks/>
          </p:cNvSpPr>
          <p:nvPr/>
        </p:nvSpPr>
        <p:spPr>
          <a:xfrm>
            <a:off x="879391" y="1066984"/>
            <a:ext cx="6205655" cy="2416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OBJETIVO</a:t>
            </a:r>
          </a:p>
          <a:p>
            <a:pPr marL="0" indent="0">
              <a:buFont typeface="Wingdings 3" charset="2"/>
              <a:buNone/>
            </a:pPr>
            <a:r>
              <a:rPr lang="pt-BR" dirty="0"/>
              <a:t>	Criar uma solução digital acessível e educativa capaz de detectar, classificar e alertar sobre o risco de vazamentos de óleo em corpos d’água, por meio da leitura de sensores simulados no ESP32 e da aplicação de Machine Learning em Python.</a:t>
            </a:r>
          </a:p>
          <a:p>
            <a:pPr marL="0" indent="0">
              <a:buFont typeface="Wingdings 3" charset="2"/>
              <a:buNone/>
            </a:pPr>
            <a:endParaRPr lang="pt-BR" dirty="0"/>
          </a:p>
          <a:p>
            <a:pPr marL="0" indent="0">
              <a:buFont typeface="Wingdings 3" charset="2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3300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87062-EDDE-6D54-A16C-919A95D1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26" y="1865653"/>
            <a:ext cx="10536148" cy="1400530"/>
          </a:xfrm>
        </p:spPr>
        <p:txBody>
          <a:bodyPr/>
          <a:lstStyle/>
          <a:p>
            <a:r>
              <a:rPr lang="pt-BR" dirty="0"/>
              <a:t>Como o sistema Eco*Nível funciona?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20B76F-EA0C-4E9E-0FF4-B3C779AB3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926" y="2668555"/>
            <a:ext cx="10536148" cy="1975527"/>
          </a:xfrm>
        </p:spPr>
      </p:pic>
    </p:spTree>
    <p:extLst>
      <p:ext uri="{BB962C8B-B14F-4D97-AF65-F5344CB8AC3E}">
        <p14:creationId xmlns:p14="http://schemas.microsoft.com/office/powerpoint/2010/main" val="3161263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DFCAB31-F737-426A-13EF-80AD9318E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684" y="462757"/>
            <a:ext cx="10522632" cy="1400530"/>
          </a:xfrm>
        </p:spPr>
        <p:txBody>
          <a:bodyPr/>
          <a:lstStyle/>
          <a:p>
            <a:r>
              <a:rPr lang="pt-BR" b="1" dirty="0"/>
              <a:t>Demonstração do protótipo no </a:t>
            </a:r>
            <a:r>
              <a:rPr lang="pt-BR" b="1" dirty="0" err="1"/>
              <a:t>Wokwi</a:t>
            </a:r>
            <a:endParaRPr lang="pt-BR" dirty="0"/>
          </a:p>
        </p:txBody>
      </p:sp>
      <p:pic>
        <p:nvPicPr>
          <p:cNvPr id="13" name="WhatsApp Video 2025-06-06 at 11.41.27">
            <a:hlinkClick r:id="" action="ppaction://media"/>
            <a:extLst>
              <a:ext uri="{FF2B5EF4-FFF2-40B4-BE49-F238E27FC236}">
                <a16:creationId xmlns:a16="http://schemas.microsoft.com/office/drawing/2014/main" id="{BC9C7142-AB81-4A62-E096-538AD9CF8D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8215" y="1760845"/>
            <a:ext cx="8095569" cy="43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4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3D6E35-9663-DE05-D5BB-A93F8FA4D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956" y="723305"/>
            <a:ext cx="9404723" cy="1400530"/>
          </a:xfrm>
        </p:spPr>
        <p:txBody>
          <a:bodyPr/>
          <a:lstStyle/>
          <a:p>
            <a:r>
              <a:rPr lang="pt-BR" sz="2400" dirty="0"/>
              <a:t>Com o valor captado pelo sensor, damos início à etapa de tomada de decisão: o modelo preditivo avalia os dados e define o grau de risco.</a:t>
            </a:r>
          </a:p>
        </p:txBody>
      </p:sp>
      <p:pic>
        <p:nvPicPr>
          <p:cNvPr id="6" name="WhatsApp Video 2025-06-06 at 11.55.47">
            <a:hlinkClick r:id="" action="ppaction://media"/>
            <a:extLst>
              <a:ext uri="{FF2B5EF4-FFF2-40B4-BE49-F238E27FC236}">
                <a16:creationId xmlns:a16="http://schemas.microsoft.com/office/drawing/2014/main" id="{60DE1E97-C7A3-7F72-B415-E351421CFB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9019" y="2032390"/>
            <a:ext cx="7642596" cy="43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4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A7749-5FD3-0E08-5096-97A06DF16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 Testes do Sistema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600461-4612-5EF5-8028-55E281D49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9811" y="1530220"/>
            <a:ext cx="4628344" cy="4718179"/>
          </a:xfrm>
        </p:spPr>
        <p:txBody>
          <a:bodyPr>
            <a:normAutofit/>
          </a:bodyPr>
          <a:lstStyle/>
          <a:p>
            <a:r>
              <a:rPr lang="pt-BR" sz="1600" b="1" dirty="0"/>
              <a:t>Observações do Gráfico de Correlação:</a:t>
            </a:r>
          </a:p>
          <a:p>
            <a:r>
              <a:rPr lang="pt-BR" sz="1600" dirty="0"/>
              <a:t>Correlação moderada entre </a:t>
            </a:r>
            <a:r>
              <a:rPr lang="pt-BR" sz="1600" b="1" dirty="0"/>
              <a:t>Turbidez</a:t>
            </a:r>
            <a:r>
              <a:rPr lang="pt-BR" sz="1600" dirty="0"/>
              <a:t> e </a:t>
            </a:r>
            <a:r>
              <a:rPr lang="pt-BR" sz="1600" b="1" dirty="0"/>
              <a:t>Condutividade</a:t>
            </a:r>
            <a:br>
              <a:rPr lang="pt-BR" sz="1600" dirty="0"/>
            </a:br>
            <a:r>
              <a:rPr lang="pt-BR" sz="1600" dirty="0"/>
              <a:t>→ Alterações simultâneas indicam possível presença de óleo</a:t>
            </a:r>
          </a:p>
          <a:p>
            <a:r>
              <a:rPr lang="pt-BR" sz="1600" b="1" dirty="0"/>
              <a:t>pH</a:t>
            </a:r>
            <a:r>
              <a:rPr lang="pt-BR" sz="1600" dirty="0"/>
              <a:t> tem baixa correlação com outras variáveis</a:t>
            </a:r>
            <a:br>
              <a:rPr lang="pt-BR" sz="1600" dirty="0"/>
            </a:br>
            <a:r>
              <a:rPr lang="pt-BR" sz="1600" dirty="0"/>
              <a:t>→ Impacto isolado limitado, mas ainda relevante para análise</a:t>
            </a:r>
          </a:p>
          <a:p>
            <a:r>
              <a:rPr lang="pt-BR" sz="1600" dirty="0"/>
              <a:t>Relações entre variáveis ajudam a reforçar a escolha do modelo de classificação</a:t>
            </a:r>
          </a:p>
          <a:p>
            <a:r>
              <a:rPr lang="pt-BR" sz="1600" dirty="0"/>
              <a:t>Confirma a importância de usar múltiplas variáveis para avaliar o risco ambiental</a:t>
            </a:r>
          </a:p>
          <a:p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3AE0BB-5672-4AF0-5D4B-74722EBEF1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51" y="1610994"/>
            <a:ext cx="5400040" cy="4637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9619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FCB52-A6F9-A9A6-7F3A-10D287A8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600" y="975231"/>
            <a:ext cx="8434576" cy="1400530"/>
          </a:xfrm>
        </p:spPr>
        <p:txBody>
          <a:bodyPr/>
          <a:lstStyle/>
          <a:p>
            <a:r>
              <a:rPr lang="pt-BR" dirty="0"/>
              <a:t>Resultados Esperados x Obtidos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609FE1BF-822B-0BB9-DCCA-8F9279DDE1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07957"/>
              </p:ext>
            </p:extLst>
          </p:nvPr>
        </p:nvGraphicFramePr>
        <p:xfrm>
          <a:off x="1844673" y="1856695"/>
          <a:ext cx="7464430" cy="4195762"/>
        </p:xfrm>
        <a:graphic>
          <a:graphicData uri="http://schemas.openxmlformats.org/drawingml/2006/table">
            <a:tbl>
              <a:tblPr/>
              <a:tblGrid>
                <a:gridCol w="3732215">
                  <a:extLst>
                    <a:ext uri="{9D8B030D-6E8A-4147-A177-3AD203B41FA5}">
                      <a16:colId xmlns:a16="http://schemas.microsoft.com/office/drawing/2014/main" val="11591623"/>
                    </a:ext>
                  </a:extLst>
                </a:gridCol>
                <a:gridCol w="3732215">
                  <a:extLst>
                    <a:ext uri="{9D8B030D-6E8A-4147-A177-3AD203B41FA5}">
                      <a16:colId xmlns:a16="http://schemas.microsoft.com/office/drawing/2014/main" val="3502598684"/>
                    </a:ext>
                  </a:extLst>
                </a:gridCol>
              </a:tblGrid>
              <a:tr h="305146">
                <a:tc>
                  <a:txBody>
                    <a:bodyPr/>
                    <a:lstStyle/>
                    <a:p>
                      <a:r>
                        <a:rPr lang="pt-BR" sz="1500" b="1"/>
                        <a:t>Meta / Expectativa</a:t>
                      </a:r>
                      <a:endParaRPr lang="pt-BR" sz="1500"/>
                    </a:p>
                  </a:txBody>
                  <a:tcPr marL="76287" marR="76287" marT="38143" marB="38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500" b="1"/>
                        <a:t>Resultado Obtido</a:t>
                      </a:r>
                      <a:endParaRPr lang="pt-BR" sz="1500"/>
                    </a:p>
                  </a:txBody>
                  <a:tcPr marL="76287" marR="76287" marT="38143" marB="38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541317"/>
                  </a:ext>
                </a:extLst>
              </a:tr>
              <a:tr h="762866">
                <a:tc>
                  <a:txBody>
                    <a:bodyPr/>
                    <a:lstStyle/>
                    <a:p>
                      <a:r>
                        <a:rPr lang="pt-BR" sz="1500"/>
                        <a:t>Sistema funcional com sensor integrado</a:t>
                      </a:r>
                    </a:p>
                  </a:txBody>
                  <a:tcPr marL="76287" marR="76287" marT="38143" marB="38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500"/>
                        <a:t>Simulado com ESP32 e Wokwi, com leitura de turbidez e alertas automáticos</a:t>
                      </a:r>
                    </a:p>
                  </a:txBody>
                  <a:tcPr marL="76287" marR="76287" marT="38143" marB="38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663967"/>
                  </a:ext>
                </a:extLst>
              </a:tr>
              <a:tr h="534006">
                <a:tc>
                  <a:txBody>
                    <a:bodyPr/>
                    <a:lstStyle/>
                    <a:p>
                      <a:r>
                        <a:rPr lang="pt-BR" sz="1500"/>
                        <a:t>Classificação do risco (leve, moderado, grave)</a:t>
                      </a:r>
                    </a:p>
                  </a:txBody>
                  <a:tcPr marL="76287" marR="76287" marT="38143" marB="38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500"/>
                        <a:t>Modelo Random Forest com acurácia de </a:t>
                      </a:r>
                      <a:r>
                        <a:rPr lang="pt-BR" sz="1500" b="1"/>
                        <a:t>85%</a:t>
                      </a:r>
                      <a:r>
                        <a:rPr lang="pt-BR" sz="1500"/>
                        <a:t>, funcionando em tempo real</a:t>
                      </a:r>
                    </a:p>
                  </a:txBody>
                  <a:tcPr marL="76287" marR="76287" marT="38143" marB="38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541308"/>
                  </a:ext>
                </a:extLst>
              </a:tr>
              <a:tr h="534006">
                <a:tc>
                  <a:txBody>
                    <a:bodyPr/>
                    <a:lstStyle/>
                    <a:p>
                      <a:r>
                        <a:rPr lang="pt-BR" sz="1500"/>
                        <a:t>Interface simples e educativa</a:t>
                      </a:r>
                    </a:p>
                  </a:txBody>
                  <a:tcPr marL="76287" marR="76287" marT="38143" marB="38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Resultado exibido no terminal com mensagem orientativa clara</a:t>
                      </a:r>
                    </a:p>
                  </a:txBody>
                  <a:tcPr marL="76287" marR="76287" marT="38143" marB="38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987803"/>
                  </a:ext>
                </a:extLst>
              </a:tr>
              <a:tr h="762866">
                <a:tc>
                  <a:txBody>
                    <a:bodyPr/>
                    <a:lstStyle/>
                    <a:p>
                      <a:r>
                        <a:rPr lang="pt-BR" sz="1500"/>
                        <a:t>Utilização de dados reais</a:t>
                      </a:r>
                    </a:p>
                  </a:txBody>
                  <a:tcPr marL="76287" marR="76287" marT="38143" marB="38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500"/>
                        <a:t>Dataset adaptado com variáveis ambientais reais (turbidez, pH, condutividade etc.)</a:t>
                      </a:r>
                    </a:p>
                  </a:txBody>
                  <a:tcPr marL="76287" marR="76287" marT="38143" marB="38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466746"/>
                  </a:ext>
                </a:extLst>
              </a:tr>
              <a:tr h="762866">
                <a:tc>
                  <a:txBody>
                    <a:bodyPr/>
                    <a:lstStyle/>
                    <a:p>
                      <a:r>
                        <a:rPr lang="pt-BR" sz="1500"/>
                        <a:t>Integração entre hardware e IA</a:t>
                      </a:r>
                    </a:p>
                  </a:txBody>
                  <a:tcPr marL="76287" marR="76287" marT="38143" marB="38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500"/>
                        <a:t>Comunicação via porta serial entre ESP32 e script Python funcionando corretamente</a:t>
                      </a:r>
                    </a:p>
                  </a:txBody>
                  <a:tcPr marL="76287" marR="76287" marT="38143" marB="38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135327"/>
                  </a:ext>
                </a:extLst>
              </a:tr>
              <a:tr h="534006">
                <a:tc>
                  <a:txBody>
                    <a:bodyPr/>
                    <a:lstStyle/>
                    <a:p>
                      <a:r>
                        <a:rPr lang="pt-BR" sz="1500"/>
                        <a:t>Simplicidade e replicabilidade do MVP</a:t>
                      </a:r>
                    </a:p>
                  </a:txBody>
                  <a:tcPr marL="76287" marR="76287" marT="38143" marB="38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Estrutura leve, acessível e viável para fins educacionais e sociais</a:t>
                      </a:r>
                    </a:p>
                  </a:txBody>
                  <a:tcPr marL="76287" marR="76287" marT="38143" marB="38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500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645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DA06B-6D94-C4A7-B475-B4CA9221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21" y="872596"/>
            <a:ext cx="9404723" cy="741600"/>
          </a:xfrm>
        </p:spPr>
        <p:txBody>
          <a:bodyPr/>
          <a:lstStyle/>
          <a:p>
            <a:r>
              <a:rPr lang="pt-BR" dirty="0"/>
              <a:t>Impacto Social e Educativo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D58205-709E-2B0F-8F8A-667059E2D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1679694"/>
            <a:ext cx="8946541" cy="41954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/>
              <a:t>O Eco*Nível vai além da tecnologia: ele propõe uma nova forma de envolver a sociedade na preservação dos recursos hídricos.</a:t>
            </a:r>
            <a:br>
              <a:rPr lang="pt-BR" dirty="0"/>
            </a:br>
            <a:r>
              <a:rPr lang="pt-BR" dirty="0"/>
              <a:t>Seu modelo leve, acessível e replicável permite ser utilizado em:</a:t>
            </a:r>
          </a:p>
          <a:p>
            <a:pPr marL="0" indent="0">
              <a:buNone/>
            </a:pPr>
            <a:endParaRPr lang="pt-BR" dirty="0"/>
          </a:p>
          <a:p>
            <a:pPr lvl="2"/>
            <a:r>
              <a:rPr lang="pt-BR" dirty="0"/>
              <a:t>🧑🏽‍🏫 </a:t>
            </a:r>
            <a:r>
              <a:rPr lang="pt-BR" b="1" dirty="0"/>
              <a:t>Escolas públicas e privadas</a:t>
            </a:r>
            <a:r>
              <a:rPr lang="pt-BR" dirty="0"/>
              <a:t>, como ferramenta de educação ambiental interativa.</a:t>
            </a:r>
          </a:p>
          <a:p>
            <a:pPr lvl="2"/>
            <a:r>
              <a:rPr lang="pt-BR" dirty="0"/>
              <a:t>🌱 </a:t>
            </a:r>
            <a:r>
              <a:rPr lang="pt-BR" b="1" dirty="0"/>
              <a:t>Comunidades ribeirinhas</a:t>
            </a:r>
            <a:r>
              <a:rPr lang="pt-BR" dirty="0"/>
              <a:t>, facilitando o monitoramento participativo de seus rios.</a:t>
            </a:r>
          </a:p>
          <a:p>
            <a:pPr lvl="2"/>
            <a:r>
              <a:rPr lang="pt-BR" dirty="0"/>
              <a:t>🛟 </a:t>
            </a:r>
            <a:r>
              <a:rPr lang="pt-BR" b="1" dirty="0"/>
              <a:t>Ações emergenciais</a:t>
            </a:r>
            <a:r>
              <a:rPr lang="pt-BR" dirty="0"/>
              <a:t>, atuando como um sistema de alerta complementar em regiões de risco.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Ao unir sensores, inteligência artificial e linguagem educativa, o sistema promove </a:t>
            </a:r>
            <a:r>
              <a:rPr lang="pt-BR" b="1" dirty="0"/>
              <a:t>conscientização ambiental</a:t>
            </a:r>
            <a:r>
              <a:rPr lang="pt-BR" dirty="0"/>
              <a:t>, </a:t>
            </a:r>
            <a:r>
              <a:rPr lang="pt-BR" b="1" dirty="0"/>
              <a:t>autonomia local</a:t>
            </a:r>
            <a:r>
              <a:rPr lang="pt-BR" dirty="0"/>
              <a:t> e </a:t>
            </a:r>
            <a:r>
              <a:rPr lang="pt-BR" b="1" dirty="0"/>
              <a:t>engajamento social</a:t>
            </a:r>
            <a:r>
              <a:rPr 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8854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8A67B-B719-97FA-24F9-6993CACD1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1331259"/>
            <a:ext cx="8946541" cy="4195481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/>
              <a:t> O Eco*Nível representa mais do que um sistema inteligente.</a:t>
            </a:r>
            <a:br>
              <a:rPr lang="pt-BR" dirty="0"/>
            </a:br>
            <a:r>
              <a:rPr lang="pt-BR" dirty="0"/>
              <a:t>É um passo rumo à conscientização, à prevenção e à preservação da vida.</a:t>
            </a:r>
          </a:p>
          <a:p>
            <a:pPr marL="0" indent="0" algn="ctr">
              <a:buNone/>
            </a:pPr>
            <a:r>
              <a:rPr lang="pt-BR" dirty="0"/>
              <a:t> Unimos tecnologia, propósito e aprendizado para mostrar que, mesmo em projetos acadêmicos, é possível criar soluções com </a:t>
            </a:r>
            <a:r>
              <a:rPr lang="pt-BR" b="1" dirty="0"/>
              <a:t>impacto real</a:t>
            </a:r>
            <a:r>
              <a:rPr lang="pt-BR" dirty="0"/>
              <a:t>.</a:t>
            </a:r>
          </a:p>
          <a:p>
            <a:pPr marL="0" indent="0" algn="ctr">
              <a:buNone/>
            </a:pPr>
            <a:r>
              <a:rPr lang="pt-BR" dirty="0"/>
              <a:t> 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Obrigado por nos acompanhar nessa jornada.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28535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158</TotalTime>
  <Words>519</Words>
  <Application>Microsoft Office PowerPoint</Application>
  <PresentationFormat>Widescreen</PresentationFormat>
  <Paragraphs>42</Paragraphs>
  <Slides>9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2" baseType="lpstr">
      <vt:lpstr>Century Gothic</vt:lpstr>
      <vt:lpstr>Wingdings 3</vt:lpstr>
      <vt:lpstr>Íon</vt:lpstr>
      <vt:lpstr>Eco*Nível: Sistema Inteligente de Alerta e Orientação Ambiental para Vazamentos de Óleo Global Solutions | FIAP 2025.1 – Inteligência Artificial</vt:lpstr>
      <vt:lpstr>Apresentação do PowerPoint</vt:lpstr>
      <vt:lpstr>Como o sistema Eco*Nível funciona?</vt:lpstr>
      <vt:lpstr>Demonstração do protótipo no Wokwi</vt:lpstr>
      <vt:lpstr>Com o valor captado pelo sensor, damos início à etapa de tomada de decisão: o modelo preditivo avalia os dados e define o grau de risco.</vt:lpstr>
      <vt:lpstr>Resultados e Testes do Sistema</vt:lpstr>
      <vt:lpstr>Resultados Esperados x Obtidos</vt:lpstr>
      <vt:lpstr>Impacto Social e Educativo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Tayna Esteves</dc:creator>
  <cp:lastModifiedBy>Tayna Esteves</cp:lastModifiedBy>
  <cp:revision>1</cp:revision>
  <dcterms:created xsi:type="dcterms:W3CDTF">2025-06-06T12:24:53Z</dcterms:created>
  <dcterms:modified xsi:type="dcterms:W3CDTF">2025-06-06T15:03:00Z</dcterms:modified>
</cp:coreProperties>
</file>